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11"/>
  </p:notesMasterIdLst>
  <p:sldIdLst>
    <p:sldId id="306" r:id="rId5"/>
    <p:sldId id="308" r:id="rId6"/>
    <p:sldId id="314" r:id="rId7"/>
    <p:sldId id="315" r:id="rId8"/>
    <p:sldId id="316" r:id="rId9"/>
    <p:sldId id="31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84967" autoAdjust="0"/>
  </p:normalViewPr>
  <p:slideViewPr>
    <p:cSldViewPr snapToGrid="0">
      <p:cViewPr varScale="1">
        <p:scale>
          <a:sx n="80" d="100"/>
          <a:sy n="80" d="100"/>
        </p:scale>
        <p:origin x="58" y="110"/>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17" Type="http://schemas.microsoft.com/office/2018/10/relationships/authors" Target="authors.xml"/><Relationship Id="rId2" Type="http://schemas.openxmlformats.org/officeDocument/2006/relationships/customXml" Target="../customXml/item2.xml"/><Relationship Id="rId16"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dullah Qayyum" userId="449f52b43bac2572" providerId="LiveId" clId="{FEDE2E42-B010-461F-AAA7-3F11843D36F5}"/>
    <pc:docChg chg="undo custSel modSld">
      <pc:chgData name="Abdullah Qayyum" userId="449f52b43bac2572" providerId="LiveId" clId="{FEDE2E42-B010-461F-AAA7-3F11843D36F5}" dt="2023-12-12T03:32:48.033" v="1684" actId="27107"/>
      <pc:docMkLst>
        <pc:docMk/>
      </pc:docMkLst>
      <pc:sldChg chg="modSp mod modClrScheme chgLayout">
        <pc:chgData name="Abdullah Qayyum" userId="449f52b43bac2572" providerId="LiveId" clId="{FEDE2E42-B010-461F-AAA7-3F11843D36F5}" dt="2023-12-12T03:32:10.717" v="1683" actId="27107"/>
        <pc:sldMkLst>
          <pc:docMk/>
          <pc:sldMk cId="3646581759" sldId="315"/>
        </pc:sldMkLst>
        <pc:spChg chg="mod ord">
          <ac:chgData name="Abdullah Qayyum" userId="449f52b43bac2572" providerId="LiveId" clId="{FEDE2E42-B010-461F-AAA7-3F11843D36F5}" dt="2023-12-12T03:31:47.444" v="1676" actId="26606"/>
          <ac:spMkLst>
            <pc:docMk/>
            <pc:sldMk cId="3646581759" sldId="315"/>
            <ac:spMk id="3" creationId="{DFA128F2-3D78-BC44-C49C-A1C5DD701864}"/>
          </ac:spMkLst>
        </pc:spChg>
        <pc:spChg chg="mod ord">
          <ac:chgData name="Abdullah Qayyum" userId="449f52b43bac2572" providerId="LiveId" clId="{FEDE2E42-B010-461F-AAA7-3F11843D36F5}" dt="2023-12-12T03:32:10.717" v="1683" actId="27107"/>
          <ac:spMkLst>
            <pc:docMk/>
            <pc:sldMk cId="3646581759" sldId="315"/>
            <ac:spMk id="4" creationId="{C7C30507-D439-9AC1-8D5F-F7AD8C0E1CCE}"/>
          </ac:spMkLst>
        </pc:spChg>
        <pc:spChg chg="mod">
          <ac:chgData name="Abdullah Qayyum" userId="449f52b43bac2572" providerId="LiveId" clId="{FEDE2E42-B010-461F-AAA7-3F11843D36F5}" dt="2023-12-12T03:31:47.444" v="1676" actId="26606"/>
          <ac:spMkLst>
            <pc:docMk/>
            <pc:sldMk cId="3646581759" sldId="315"/>
            <ac:spMk id="5" creationId="{BA4425B6-C559-2B9E-1402-3D2058F1A5B4}"/>
          </ac:spMkLst>
        </pc:spChg>
        <pc:spChg chg="mod">
          <ac:chgData name="Abdullah Qayyum" userId="449f52b43bac2572" providerId="LiveId" clId="{FEDE2E42-B010-461F-AAA7-3F11843D36F5}" dt="2023-12-12T03:31:47.444" v="1676" actId="26606"/>
          <ac:spMkLst>
            <pc:docMk/>
            <pc:sldMk cId="3646581759" sldId="315"/>
            <ac:spMk id="6" creationId="{E8BF0183-B048-DF56-BDC4-6448313FEEA5}"/>
          </ac:spMkLst>
        </pc:spChg>
        <pc:picChg chg="mod">
          <ac:chgData name="Abdullah Qayyum" userId="449f52b43bac2572" providerId="LiveId" clId="{FEDE2E42-B010-461F-AAA7-3F11843D36F5}" dt="2023-12-12T03:31:47.444" v="1676" actId="26606"/>
          <ac:picMkLst>
            <pc:docMk/>
            <pc:sldMk cId="3646581759" sldId="315"/>
            <ac:picMk id="9" creationId="{B70ADD9B-48EF-32A6-175E-D78A6307711C}"/>
          </ac:picMkLst>
        </pc:picChg>
      </pc:sldChg>
      <pc:sldChg chg="modSp mod">
        <pc:chgData name="Abdullah Qayyum" userId="449f52b43bac2572" providerId="LiveId" clId="{FEDE2E42-B010-461F-AAA7-3F11843D36F5}" dt="2023-12-12T03:32:48.033" v="1684" actId="27107"/>
        <pc:sldMkLst>
          <pc:docMk/>
          <pc:sldMk cId="2821266417" sldId="316"/>
        </pc:sldMkLst>
        <pc:spChg chg="mod">
          <ac:chgData name="Abdullah Qayyum" userId="449f52b43bac2572" providerId="LiveId" clId="{FEDE2E42-B010-461F-AAA7-3F11843D36F5}" dt="2023-12-12T03:32:48.033" v="1684" actId="27107"/>
          <ac:spMkLst>
            <pc:docMk/>
            <pc:sldMk cId="2821266417" sldId="316"/>
            <ac:spMk id="4" creationId="{B692BFA5-2054-D533-B200-170D11C25852}"/>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12/10/2023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784848"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784848"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4983480"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4983480"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5" name="Text Placeholder 4">
            <a:extLst>
              <a:ext uri="{FF2B5EF4-FFF2-40B4-BE49-F238E27FC236}">
                <a16:creationId xmlns:a16="http://schemas.microsoft.com/office/drawing/2014/main" id="{2D693B15-7265-4478-9579-62FCD5222D04}"/>
              </a:ext>
            </a:extLst>
          </p:cNvPr>
          <p:cNvSpPr>
            <a:spLocks noGrp="1"/>
          </p:cNvSpPr>
          <p:nvPr>
            <p:ph type="body" sz="quarter" idx="13"/>
          </p:nvPr>
        </p:nvSpPr>
        <p:spPr>
          <a:xfrm>
            <a:off x="8531352" y="1769269"/>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5">
            <a:extLst>
              <a:ext uri="{FF2B5EF4-FFF2-40B4-BE49-F238E27FC236}">
                <a16:creationId xmlns:a16="http://schemas.microsoft.com/office/drawing/2014/main" id="{48F9E92F-BB16-4896-A47F-6497C3D705B9}"/>
              </a:ext>
            </a:extLst>
          </p:cNvPr>
          <p:cNvSpPr>
            <a:spLocks noGrp="1"/>
          </p:cNvSpPr>
          <p:nvPr>
            <p:ph sz="quarter" idx="14"/>
          </p:nvPr>
        </p:nvSpPr>
        <p:spPr>
          <a:xfrm>
            <a:off x="8531352" y="2593181"/>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anchor="b"/>
          <a:lstStyle>
            <a:lvl1pPr algn="l">
              <a:defRPr sz="5400" b="0" i="0" cap="none" baseline="0"/>
            </a:lvl1pPr>
          </a:lstStyle>
          <a:p>
            <a:r>
              <a:rPr lang="en-US" dirty="0"/>
              <a:t>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4" y="1801368"/>
            <a:ext cx="4434840" cy="4754880"/>
          </a:xfrm>
        </p:spPr>
        <p:txBody>
          <a:bodyPr>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anchor="ctr"/>
          <a:lstStyle>
            <a:lvl1pPr algn="ctr">
              <a:buNone/>
              <a:defRPr>
                <a:solidFill>
                  <a:schemeClr val="bg1"/>
                </a:solidFill>
              </a:defRPr>
            </a:lvl1pPr>
          </a:lstStyle>
          <a:p>
            <a:r>
              <a:rPr lang="en-US"/>
              <a:t>Click icon to add picture</a:t>
            </a:r>
            <a:endParaRPr lang="en-US" dirty="0"/>
          </a:p>
        </p:txBody>
      </p:sp>
      <p:sp>
        <p:nvSpPr>
          <p:cNvPr id="10" name="Picture Placeholder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
        <p:nvSpPr>
          <p:cNvPr id="11" name="Picture Placeholder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2" name="Picture Placeholder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1" name="Picture Placeholder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0" name="Picture Placeholder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5760720" y="585216"/>
            <a:ext cx="5276088" cy="2276856"/>
          </a:xfrm>
        </p:spPr>
        <p:txBody>
          <a:bodyPr anchor="b"/>
          <a:lstStyle>
            <a:lvl1pPr algn="r">
              <a:defRPr sz="4800" b="1" cap="all" spc="400" baseline="0">
                <a:solidFill>
                  <a:schemeClr val="bg1"/>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sp>
        <p:nvSpPr>
          <p:cNvPr id="8" name="Graphic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0" name="Graphic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12" name="Graphic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760720" y="3127248"/>
            <a:ext cx="5276088" cy="1124712"/>
          </a:xfrm>
        </p:spPr>
        <p:txBody>
          <a:bodyPr/>
          <a:lstStyle>
            <a:lvl1pPr marL="0" indent="0" algn="r">
              <a:buNone/>
              <a:defRPr sz="180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98448" y="594360"/>
            <a:ext cx="6272784" cy="2843784"/>
          </a:xfrm>
        </p:spPr>
        <p:txBody>
          <a:bodyPr anchor="b"/>
          <a:lstStyle>
            <a:lvl1pPr algn="l">
              <a:defRPr sz="54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5641848" y="4700016"/>
            <a:ext cx="5093208" cy="1197864"/>
          </a:xfrm>
        </p:spPr>
        <p:txBody>
          <a:bodyPr>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9" name="Straight Connector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anchor="ctr">
            <a:noAutofit/>
          </a:bodyPr>
          <a:lstStyle>
            <a:lvl1pPr algn="ctr">
              <a:buNone/>
              <a:defRPr sz="1600" b="1">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anchor="b"/>
          <a:lstStyle>
            <a:lvl1pPr algn="r">
              <a:defRPr sz="6000" b="1" cap="all" spc="400" baseline="0">
                <a:solidFill>
                  <a:schemeClr val="bg1"/>
                </a:solidFill>
              </a:defRPr>
            </a:lvl1pPr>
          </a:lstStyle>
          <a:p>
            <a:r>
              <a:rPr lang="en-US" dirty="0"/>
              <a:t>Title</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202936" y="3127248"/>
            <a:ext cx="5833872" cy="3118104"/>
          </a:xfrm>
        </p:spPr>
        <p:txBody>
          <a:bodyPr/>
          <a:lstStyle>
            <a:lvl1pPr marL="0" indent="0" algn="r">
              <a:buNone/>
              <a:defRPr sz="1800">
                <a:solidFill>
                  <a:schemeClr val="bg1"/>
                </a:solidFill>
              </a:defRPr>
            </a:lvl1pPr>
          </a:lstStyle>
          <a:p>
            <a:pPr lvl="0"/>
            <a:r>
              <a:rPr lang="en-US"/>
              <a:t>Click to edit Master text styles</a:t>
            </a:r>
          </a:p>
        </p:txBody>
      </p:sp>
      <p:sp>
        <p:nvSpPr>
          <p:cNvPr id="11" name="Graphic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a:xfrm>
            <a:off x="804672" y="1335024"/>
            <a:ext cx="6190488" cy="1179576"/>
          </a:xfrm>
        </p:spPr>
        <p:txBody>
          <a:bodyPr lIns="91440" tIns="45720" rIns="91440" bIns="45720" anchor="b"/>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850392" y="2825496"/>
            <a:ext cx="6190488" cy="3346704"/>
          </a:xfrm>
        </p:spPr>
        <p:txBody>
          <a:bodyPr/>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a:lstStyle>
            <a:lvl1pPr>
              <a:defRPr baseline="0">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9" name="Straight Connector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c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Section Header">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463040"/>
            <a:ext cx="9144000" cy="2340864"/>
          </a:xfrm>
        </p:spPr>
        <p:txBody>
          <a:bodyPr anchor="b">
            <a:normAutofit/>
          </a:bodyPr>
          <a:lstStyle>
            <a:lvl1pPr algn="ctr">
              <a:defRPr sz="60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7048" y="3858768"/>
            <a:ext cx="9144000" cy="1325880"/>
          </a:xfrm>
        </p:spPr>
        <p:txBody>
          <a:bodyPr>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Graphic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Graphic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dirty="0"/>
          </a:p>
        </p:txBody>
      </p:sp>
      <p:sp>
        <p:nvSpPr>
          <p:cNvPr id="13" name="Graphic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anchor="b"/>
          <a:lstStyle>
            <a:lvl1pPr algn="l">
              <a:lnSpc>
                <a:spcPct val="110000"/>
              </a:lnSpc>
              <a:spcBef>
                <a:spcPts val="1000"/>
              </a:spcBef>
              <a:defRPr sz="3600" b="0" i="0" cap="none"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5" y="4498848"/>
            <a:ext cx="4434835" cy="510474"/>
          </a:xfrm>
        </p:spPr>
        <p:txBody>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le and Content">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a:lstStyle>
            <a:lvl1pPr>
              <a:defRPr sz="5400" b="1" cap="all" baseline="0">
                <a:solidFill>
                  <a:schemeClr val="bg1"/>
                </a:solidFill>
              </a:defRPr>
            </a:lvl1pPr>
          </a:lstStyle>
          <a:p>
            <a:r>
              <a:rPr lang="en-US" dirty="0"/>
              <a:t>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576072" y="1825625"/>
            <a:ext cx="10771632"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a:lstStyle>
            <a:lvl1pPr>
              <a:defRPr>
                <a:solidFill>
                  <a:schemeClr val="bg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bg1"/>
                </a:solidFill>
              </a:defRPr>
            </a:lvl1pPr>
          </a:lstStyle>
          <a:p>
            <a:fld id="{D8DA9DAA-006C-4F4B-980E-E3DF019B24E2}" type="slidenum">
              <a:rPr lang="en-US" smtClean="0"/>
              <a:pPr/>
              <a:t>‹#›</a:t>
            </a:fld>
            <a:endParaRPr lang="en-US" dirty="0"/>
          </a:p>
        </p:txBody>
      </p:sp>
      <p:sp>
        <p:nvSpPr>
          <p:cNvPr id="9" name="Graphic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1444752"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784848"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c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4" name="Graphic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D8DA9DAA-006C-4F4B-980E-E3DF019B24E2}" type="slidenum">
              <a:rPr lang="en-US" smtClean="0"/>
              <a:t>‹#›</a:t>
            </a:fld>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F8DF5-6A4A-8BBF-E386-45E07E9D99CD}"/>
              </a:ext>
            </a:extLst>
          </p:cNvPr>
          <p:cNvSpPr>
            <a:spLocks noGrp="1"/>
          </p:cNvSpPr>
          <p:nvPr>
            <p:ph type="ctrTitle"/>
          </p:nvPr>
        </p:nvSpPr>
        <p:spPr>
          <a:xfrm>
            <a:off x="6391656" y="841248"/>
            <a:ext cx="4434840" cy="3236976"/>
          </a:xfrm>
        </p:spPr>
        <p:txBody>
          <a:bodyPr anchor="b">
            <a:normAutofit/>
          </a:bodyPr>
          <a:lstStyle/>
          <a:p>
            <a:r>
              <a:rPr lang="en-US" dirty="0"/>
              <a:t>Prediction Challenge 2 </a:t>
            </a:r>
          </a:p>
        </p:txBody>
      </p:sp>
      <p:sp>
        <p:nvSpPr>
          <p:cNvPr id="3" name="Subtitle 2">
            <a:extLst>
              <a:ext uri="{FF2B5EF4-FFF2-40B4-BE49-F238E27FC236}">
                <a16:creationId xmlns:a16="http://schemas.microsoft.com/office/drawing/2014/main" id="{A9DF47CB-BFBF-89D3-9AEF-37112A077D25}"/>
              </a:ext>
            </a:extLst>
          </p:cNvPr>
          <p:cNvSpPr>
            <a:spLocks noGrp="1"/>
          </p:cNvSpPr>
          <p:nvPr>
            <p:ph type="subTitle" idx="1"/>
          </p:nvPr>
        </p:nvSpPr>
        <p:spPr>
          <a:xfrm>
            <a:off x="6391655" y="4498848"/>
            <a:ext cx="4434835" cy="510474"/>
          </a:xfrm>
        </p:spPr>
        <p:txBody>
          <a:bodyPr>
            <a:normAutofit/>
          </a:bodyPr>
          <a:lstStyle/>
          <a:p>
            <a:r>
              <a:rPr lang="en-US"/>
              <a:t>Abdullah Qayyum </a:t>
            </a:r>
          </a:p>
          <a:p>
            <a:endParaRPr lang="en-US"/>
          </a:p>
        </p:txBody>
      </p:sp>
      <p:sp>
        <p:nvSpPr>
          <p:cNvPr id="11" name="Slide Number Placeholder 4">
            <a:extLst>
              <a:ext uri="{FF2B5EF4-FFF2-40B4-BE49-F238E27FC236}">
                <a16:creationId xmlns:a16="http://schemas.microsoft.com/office/drawing/2014/main" id="{CD81EA2F-0BC1-004C-A0B1-0D3E6771A8D5}"/>
              </a:ext>
            </a:extLst>
          </p:cNvPr>
          <p:cNvSpPr>
            <a:spLocks noGrp="1"/>
          </p:cNvSpPr>
          <p:nvPr>
            <p:ph type="sldNum" sz="quarter" idx="12"/>
          </p:nvPr>
        </p:nvSpPr>
        <p:spPr>
          <a:xfrm>
            <a:off x="8610600" y="6356350"/>
            <a:ext cx="2743200" cy="365125"/>
          </a:xfrm>
        </p:spPr>
        <p:txBody>
          <a:bodyPr/>
          <a:lstStyle/>
          <a:p>
            <a:pPr>
              <a:spcAft>
                <a:spcPts val="600"/>
              </a:spcAft>
            </a:pPr>
            <a:fld id="{D8DA9DAA-006C-4F4B-980E-E3DF019B24E2}" type="slidenum">
              <a:rPr lang="en-US" smtClean="0"/>
              <a:pPr>
                <a:spcAft>
                  <a:spcPts val="600"/>
                </a:spcAft>
              </a:pPr>
              <a:t>1</a:t>
            </a:fld>
            <a:endParaRPr lang="en-US"/>
          </a:p>
        </p:txBody>
      </p:sp>
      <p:pic>
        <p:nvPicPr>
          <p:cNvPr id="4" name="Picture 3">
            <a:extLst>
              <a:ext uri="{FF2B5EF4-FFF2-40B4-BE49-F238E27FC236}">
                <a16:creationId xmlns:a16="http://schemas.microsoft.com/office/drawing/2014/main" id="{AF64B7FF-5B36-4C14-67B2-550DAFD0F115}"/>
              </a:ext>
            </a:extLst>
          </p:cNvPr>
          <p:cNvPicPr>
            <a:picLocks noChangeAspect="1"/>
          </p:cNvPicPr>
          <p:nvPr/>
        </p:nvPicPr>
        <p:blipFill rotWithShape="1">
          <a:blip r:embed="rId2"/>
          <a:srcRect l="30019" r="29970"/>
          <a:stretch/>
        </p:blipFill>
        <p:spPr>
          <a:xfrm>
            <a:off x="283464" y="301752"/>
            <a:ext cx="5221224" cy="6263640"/>
          </a:xfrm>
          <a:prstGeom prst="rect">
            <a:avLst/>
          </a:prstGeom>
          <a:noFill/>
        </p:spPr>
      </p:pic>
    </p:spTree>
    <p:extLst>
      <p:ext uri="{BB962C8B-B14F-4D97-AF65-F5344CB8AC3E}">
        <p14:creationId xmlns:p14="http://schemas.microsoft.com/office/powerpoint/2010/main" val="1147698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8B97ACD-E325-9252-7A2C-6064815DB1DA}"/>
              </a:ext>
            </a:extLst>
          </p:cNvPr>
          <p:cNvSpPr>
            <a:spLocks noGrp="1"/>
          </p:cNvSpPr>
          <p:nvPr>
            <p:ph type="title"/>
          </p:nvPr>
        </p:nvSpPr>
        <p:spPr>
          <a:xfrm>
            <a:off x="839788" y="457200"/>
            <a:ext cx="3932237" cy="1600200"/>
          </a:xfrm>
        </p:spPr>
        <p:txBody>
          <a:bodyPr anchor="b">
            <a:normAutofit/>
          </a:bodyPr>
          <a:lstStyle/>
          <a:p>
            <a:r>
              <a:rPr lang="en-US"/>
              <a:t>EXPLORING THE DATA</a:t>
            </a:r>
          </a:p>
        </p:txBody>
      </p:sp>
      <p:pic>
        <p:nvPicPr>
          <p:cNvPr id="7" name="Picture Placeholder 6">
            <a:extLst>
              <a:ext uri="{FF2B5EF4-FFF2-40B4-BE49-F238E27FC236}">
                <a16:creationId xmlns:a16="http://schemas.microsoft.com/office/drawing/2014/main" id="{B3DE5194-ACAD-8F69-273D-7DA98F321E70}"/>
              </a:ext>
            </a:extLst>
          </p:cNvPr>
          <p:cNvPicPr>
            <a:picLocks noGrp="1" noChangeAspect="1"/>
          </p:cNvPicPr>
          <p:nvPr>
            <p:ph type="pic" idx="1"/>
          </p:nvPr>
        </p:nvPicPr>
        <p:blipFill rotWithShape="1">
          <a:blip r:embed="rId2"/>
          <a:srcRect l="16756" r="16757" b="1"/>
          <a:stretch/>
        </p:blipFill>
        <p:spPr>
          <a:xfrm>
            <a:off x="5183188" y="987425"/>
            <a:ext cx="6172200" cy="4873625"/>
          </a:xfrm>
          <a:prstGeom prst="rect">
            <a:avLst/>
          </a:prstGeom>
          <a:noFill/>
        </p:spPr>
      </p:pic>
      <p:sp>
        <p:nvSpPr>
          <p:cNvPr id="4" name="Content Placeholder 3">
            <a:extLst>
              <a:ext uri="{FF2B5EF4-FFF2-40B4-BE49-F238E27FC236}">
                <a16:creationId xmlns:a16="http://schemas.microsoft.com/office/drawing/2014/main" id="{A37EBF1F-BEE9-4690-2765-10581E019D8D}"/>
              </a:ext>
            </a:extLst>
          </p:cNvPr>
          <p:cNvSpPr>
            <a:spLocks noGrp="1"/>
          </p:cNvSpPr>
          <p:nvPr>
            <p:ph type="body" sz="half" idx="2"/>
          </p:nvPr>
        </p:nvSpPr>
        <p:spPr>
          <a:xfrm>
            <a:off x="839788" y="2057400"/>
            <a:ext cx="3932237" cy="3811588"/>
          </a:xfrm>
        </p:spPr>
        <p:txBody>
          <a:bodyPr>
            <a:normAutofit/>
          </a:bodyPr>
          <a:lstStyle/>
          <a:p>
            <a:pPr marL="342900" indent="-342900">
              <a:buFont typeface="Arial" panose="020B0604020202020204" pitchFamily="34" charset="0"/>
              <a:buChar char="•"/>
            </a:pPr>
            <a:r>
              <a:rPr lang="en-US" sz="1400" dirty="0"/>
              <a:t>I started by checking out the dataset and then used a linear regression model in R (with the </a:t>
            </a:r>
            <a:r>
              <a:rPr lang="en-US" sz="1400" dirty="0" err="1"/>
              <a:t>lm</a:t>
            </a:r>
            <a:r>
              <a:rPr lang="en-US" sz="1400" dirty="0"/>
              <a:t>() function) to predict salaries, which is a numerical value. However, when I applied the model to the entire dataset, it didn't perform well – the accuracy was lower than what I wanted.</a:t>
            </a:r>
          </a:p>
          <a:p>
            <a:pPr marL="342900" indent="-342900">
              <a:buFont typeface="Arial" panose="020B0604020202020204" pitchFamily="34" charset="0"/>
              <a:buChar char="•"/>
            </a:pPr>
            <a:r>
              <a:rPr lang="en-US" sz="1400" dirty="0"/>
              <a:t>To figure out why, I looked at the summary of the linear model, which the </a:t>
            </a:r>
            <a:r>
              <a:rPr lang="en-US" sz="1400" dirty="0" err="1"/>
              <a:t>lm</a:t>
            </a:r>
            <a:r>
              <a:rPr lang="en-US" sz="1400" dirty="0"/>
              <a:t>() function provides. This summary showed me the coefficients of the independent variables, helping me understand which features were impacting the salary predictions. By analyzing these coefficients, I could see which factors were influencing salaries the most.</a:t>
            </a:r>
          </a:p>
        </p:txBody>
      </p:sp>
      <p:sp>
        <p:nvSpPr>
          <p:cNvPr id="10" name="Footer Placeholder 9">
            <a:extLst>
              <a:ext uri="{FF2B5EF4-FFF2-40B4-BE49-F238E27FC236}">
                <a16:creationId xmlns:a16="http://schemas.microsoft.com/office/drawing/2014/main" id="{9C791A58-6654-2061-21F0-9CE84BA92234}"/>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Prediction Challenge 2 </a:t>
            </a:r>
          </a:p>
        </p:txBody>
      </p:sp>
      <p:sp>
        <p:nvSpPr>
          <p:cNvPr id="11" name="Slide Number Placeholder 10">
            <a:extLst>
              <a:ext uri="{FF2B5EF4-FFF2-40B4-BE49-F238E27FC236}">
                <a16:creationId xmlns:a16="http://schemas.microsoft.com/office/drawing/2014/main" id="{3A23752B-225F-0230-8DD0-3D90A66A3E5B}"/>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D8DA9DAA-006C-4F4B-980E-E3DF019B24E2}" type="slidenum">
              <a:rPr lang="en-US" smtClean="0"/>
              <a:pPr>
                <a:spcAft>
                  <a:spcPts val="600"/>
                </a:spcAft>
              </a:pPr>
              <a:t>2</a:t>
            </a:fld>
            <a:endParaRPr lang="en-US"/>
          </a:p>
        </p:txBody>
      </p:sp>
    </p:spTree>
    <p:extLst>
      <p:ext uri="{BB962C8B-B14F-4D97-AF65-F5344CB8AC3E}">
        <p14:creationId xmlns:p14="http://schemas.microsoft.com/office/powerpoint/2010/main" val="3653349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6DF2A541-362B-C67A-2C18-6CA0FFBB2644}"/>
              </a:ext>
            </a:extLst>
          </p:cNvPr>
          <p:cNvPicPr>
            <a:picLocks noGrp="1" noChangeAspect="1"/>
          </p:cNvPicPr>
          <p:nvPr>
            <p:ph type="pic" sz="quarter" idx="13"/>
          </p:nvPr>
        </p:nvPicPr>
        <p:blipFill rotWithShape="1">
          <a:blip r:embed="rId2"/>
          <a:srcRect l="31318" r="12682"/>
          <a:stretch/>
        </p:blipFill>
        <p:spPr>
          <a:xfrm>
            <a:off x="7451965" y="1665520"/>
            <a:ext cx="4266960" cy="4266968"/>
          </a:xfrm>
          <a:prstGeom prst="rect">
            <a:avLst/>
          </a:prstGeom>
          <a:noFill/>
        </p:spPr>
      </p:pic>
      <p:sp>
        <p:nvSpPr>
          <p:cNvPr id="3" name="Title 2">
            <a:extLst>
              <a:ext uri="{FF2B5EF4-FFF2-40B4-BE49-F238E27FC236}">
                <a16:creationId xmlns:a16="http://schemas.microsoft.com/office/drawing/2014/main" id="{17E4D4EA-92C5-1876-0F90-D236AEF4C816}"/>
              </a:ext>
            </a:extLst>
          </p:cNvPr>
          <p:cNvSpPr>
            <a:spLocks noGrp="1"/>
          </p:cNvSpPr>
          <p:nvPr>
            <p:ph type="title"/>
          </p:nvPr>
        </p:nvSpPr>
        <p:spPr>
          <a:xfrm>
            <a:off x="804672" y="1335024"/>
            <a:ext cx="6190488" cy="1179576"/>
          </a:xfrm>
        </p:spPr>
        <p:txBody>
          <a:bodyPr anchor="b">
            <a:normAutofit/>
          </a:bodyPr>
          <a:lstStyle/>
          <a:p>
            <a:r>
              <a:rPr lang="en-US" sz="3800"/>
              <a:t>SPILLTING THE DATA INTO SUBSETS</a:t>
            </a:r>
          </a:p>
        </p:txBody>
      </p:sp>
      <p:sp>
        <p:nvSpPr>
          <p:cNvPr id="4" name="Content Placeholder 3">
            <a:extLst>
              <a:ext uri="{FF2B5EF4-FFF2-40B4-BE49-F238E27FC236}">
                <a16:creationId xmlns:a16="http://schemas.microsoft.com/office/drawing/2014/main" id="{37087C99-AF47-657C-FEB6-B186F89704A7}"/>
              </a:ext>
            </a:extLst>
          </p:cNvPr>
          <p:cNvSpPr>
            <a:spLocks noGrp="1"/>
          </p:cNvSpPr>
          <p:nvPr>
            <p:ph idx="1"/>
          </p:nvPr>
        </p:nvSpPr>
        <p:spPr>
          <a:xfrm>
            <a:off x="850392" y="2825496"/>
            <a:ext cx="6190488" cy="3346704"/>
          </a:xfrm>
        </p:spPr>
        <p:txBody>
          <a:bodyPr>
            <a:normAutofit/>
          </a:bodyPr>
          <a:lstStyle/>
          <a:p>
            <a:pPr>
              <a:lnSpc>
                <a:spcPct val="100000"/>
              </a:lnSpc>
            </a:pPr>
            <a:r>
              <a:rPr lang="en-US" sz="1700" dirty="0"/>
              <a:t>After using the "r-part" function to understand the data patterns affecting salaries, I noticed that splitting the data into six subsets based on majors revealed variations. When I applied the "</a:t>
            </a:r>
            <a:r>
              <a:rPr lang="en-US" sz="1700" dirty="0" err="1"/>
              <a:t>lm</a:t>
            </a:r>
            <a:r>
              <a:rPr lang="en-US" sz="1700" dirty="0"/>
              <a:t>()" function to build regression models for each subset, I found that the models worked well for four of them. However, for the "Other" and "Business" major subsets, the "</a:t>
            </a:r>
            <a:r>
              <a:rPr lang="en-US" sz="1700" dirty="0" err="1"/>
              <a:t>lm</a:t>
            </a:r>
            <a:r>
              <a:rPr lang="en-US" sz="1700" dirty="0"/>
              <a:t>()" function didn't produce accurate predictions. To assess the accuracy, I used the "</a:t>
            </a:r>
            <a:r>
              <a:rPr lang="en-US" sz="1700" dirty="0" err="1"/>
              <a:t>mse</a:t>
            </a:r>
            <a:r>
              <a:rPr lang="en-US" sz="1700" dirty="0"/>
              <a:t>()" function, which measures the error between the actual and predicted salaries. This process helped me identify and focus on the subsets where the regression models were performing better.</a:t>
            </a:r>
          </a:p>
        </p:txBody>
      </p:sp>
      <p:sp>
        <p:nvSpPr>
          <p:cNvPr id="5" name="Footer Placeholder 4">
            <a:extLst>
              <a:ext uri="{FF2B5EF4-FFF2-40B4-BE49-F238E27FC236}">
                <a16:creationId xmlns:a16="http://schemas.microsoft.com/office/drawing/2014/main" id="{0DAB71DF-3F08-8C1C-C814-5BCA5C039E8A}"/>
              </a:ext>
            </a:extLst>
          </p:cNvPr>
          <p:cNvSpPr>
            <a:spLocks noGrp="1"/>
          </p:cNvSpPr>
          <p:nvPr>
            <p:ph type="ftr" sz="quarter" idx="11"/>
          </p:nvPr>
        </p:nvSpPr>
        <p:spPr>
          <a:xfrm>
            <a:off x="7964424" y="621792"/>
            <a:ext cx="4114800" cy="365125"/>
          </a:xfrm>
        </p:spPr>
        <p:txBody>
          <a:bodyPr anchor="ctr">
            <a:normAutofit/>
          </a:bodyPr>
          <a:lstStyle/>
          <a:p>
            <a:pPr>
              <a:spcAft>
                <a:spcPts val="600"/>
              </a:spcAft>
            </a:pPr>
            <a:r>
              <a:rPr lang="en-US" dirty="0"/>
              <a:t>Prediction Challenge 2 </a:t>
            </a:r>
          </a:p>
          <a:p>
            <a:pPr>
              <a:spcAft>
                <a:spcPts val="600"/>
              </a:spcAft>
            </a:pPr>
            <a:endParaRPr lang="en-US" dirty="0"/>
          </a:p>
        </p:txBody>
      </p:sp>
      <p:sp>
        <p:nvSpPr>
          <p:cNvPr id="6" name="Slide Number Placeholder 5">
            <a:extLst>
              <a:ext uri="{FF2B5EF4-FFF2-40B4-BE49-F238E27FC236}">
                <a16:creationId xmlns:a16="http://schemas.microsoft.com/office/drawing/2014/main" id="{3BAB2E5E-550D-6D2F-6A34-2B220CD68834}"/>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D8DA9DAA-006C-4F4B-980E-E3DF019B24E2}" type="slidenum">
              <a:rPr lang="en-US" smtClean="0"/>
              <a:pPr>
                <a:spcAft>
                  <a:spcPts val="600"/>
                </a:spcAft>
              </a:pPr>
              <a:t>3</a:t>
            </a:fld>
            <a:endParaRPr lang="en-US"/>
          </a:p>
        </p:txBody>
      </p:sp>
    </p:spTree>
    <p:extLst>
      <p:ext uri="{BB962C8B-B14F-4D97-AF65-F5344CB8AC3E}">
        <p14:creationId xmlns:p14="http://schemas.microsoft.com/office/powerpoint/2010/main" val="30794880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graph and numbers on a screen&#10;&#10;Description automatically generated">
            <a:extLst>
              <a:ext uri="{FF2B5EF4-FFF2-40B4-BE49-F238E27FC236}">
                <a16:creationId xmlns:a16="http://schemas.microsoft.com/office/drawing/2014/main" id="{B70ADD9B-48EF-32A6-175E-D78A6307711C}"/>
              </a:ext>
            </a:extLst>
          </p:cNvPr>
          <p:cNvPicPr>
            <a:picLocks noGrp="1" noChangeAspect="1"/>
          </p:cNvPicPr>
          <p:nvPr>
            <p:ph type="pic" sz="quarter" idx="13"/>
          </p:nvPr>
        </p:nvPicPr>
        <p:blipFill rotWithShape="1">
          <a:blip r:embed="rId2"/>
          <a:srcRect l="6329" r="25669" b="-2"/>
          <a:stretch/>
        </p:blipFill>
        <p:spPr>
          <a:xfrm>
            <a:off x="7451965" y="1665520"/>
            <a:ext cx="4266960" cy="4266968"/>
          </a:xfrm>
          <a:prstGeom prst="rect">
            <a:avLst/>
          </a:prstGeom>
          <a:noFill/>
        </p:spPr>
      </p:pic>
      <p:sp>
        <p:nvSpPr>
          <p:cNvPr id="3" name="Title 2">
            <a:extLst>
              <a:ext uri="{FF2B5EF4-FFF2-40B4-BE49-F238E27FC236}">
                <a16:creationId xmlns:a16="http://schemas.microsoft.com/office/drawing/2014/main" id="{DFA128F2-3D78-BC44-C49C-A1C5DD701864}"/>
              </a:ext>
            </a:extLst>
          </p:cNvPr>
          <p:cNvSpPr>
            <a:spLocks noGrp="1"/>
          </p:cNvSpPr>
          <p:nvPr>
            <p:ph type="title"/>
          </p:nvPr>
        </p:nvSpPr>
        <p:spPr>
          <a:xfrm>
            <a:off x="804672" y="1335024"/>
            <a:ext cx="6190488" cy="1179576"/>
          </a:xfrm>
        </p:spPr>
        <p:txBody>
          <a:bodyPr anchor="b">
            <a:normAutofit/>
          </a:bodyPr>
          <a:lstStyle/>
          <a:p>
            <a:r>
              <a:rPr lang="en-US" sz="3800"/>
              <a:t>MODEL REFINEMENT AND SUBSET ANALYSIS</a:t>
            </a:r>
          </a:p>
        </p:txBody>
      </p:sp>
      <p:sp>
        <p:nvSpPr>
          <p:cNvPr id="4" name="Content Placeholder 3">
            <a:extLst>
              <a:ext uri="{FF2B5EF4-FFF2-40B4-BE49-F238E27FC236}">
                <a16:creationId xmlns:a16="http://schemas.microsoft.com/office/drawing/2014/main" id="{C7C30507-D439-9AC1-8D5F-F7AD8C0E1CCE}"/>
              </a:ext>
            </a:extLst>
          </p:cNvPr>
          <p:cNvSpPr>
            <a:spLocks noGrp="1"/>
          </p:cNvSpPr>
          <p:nvPr>
            <p:ph idx="1"/>
          </p:nvPr>
        </p:nvSpPr>
        <p:spPr>
          <a:xfrm>
            <a:off x="850392" y="2825496"/>
            <a:ext cx="6190488" cy="3346704"/>
          </a:xfrm>
        </p:spPr>
        <p:txBody>
          <a:bodyPr>
            <a:normAutofit/>
          </a:bodyPr>
          <a:lstStyle/>
          <a:p>
            <a:pPr>
              <a:lnSpc>
                <a:spcPct val="100000"/>
              </a:lnSpc>
            </a:pPr>
            <a:r>
              <a:rPr lang="en-US" sz="1600" dirty="0"/>
              <a:t>In an effort to enhance predictions for "Other" and "Business" majors, I delved into the data subsets. For the "Business" major, a notable split based on date of birth was identified. Introducing a new attribute, "parity," by assigning 1 for even birth dates and 0 for odd ones and applying linear regression separately to these subsets led to a satisfactory accuracy. In the case of "Other" majors, </a:t>
            </a:r>
            <a:r>
              <a:rPr lang="en-US" sz="1600" dirty="0" err="1"/>
              <a:t>rpart</a:t>
            </a:r>
            <a:r>
              <a:rPr lang="en-US" sz="1600" dirty="0"/>
              <a:t>() revealed the importance of LinkedIn connections. After scrutinizing plots, I found that squaring the LinkedIn connections significantly improved model accuracy. This process of feature engineering, involving the application of various formulas to uncover patterns, proved successful after experimenting with different approaches.</a:t>
            </a:r>
          </a:p>
        </p:txBody>
      </p:sp>
      <p:sp>
        <p:nvSpPr>
          <p:cNvPr id="5" name="Footer Placeholder 4">
            <a:extLst>
              <a:ext uri="{FF2B5EF4-FFF2-40B4-BE49-F238E27FC236}">
                <a16:creationId xmlns:a16="http://schemas.microsoft.com/office/drawing/2014/main" id="{BA4425B6-C559-2B9E-1402-3D2058F1A5B4}"/>
              </a:ext>
            </a:extLst>
          </p:cNvPr>
          <p:cNvSpPr>
            <a:spLocks noGrp="1"/>
          </p:cNvSpPr>
          <p:nvPr>
            <p:ph type="ftr" sz="quarter" idx="11"/>
          </p:nvPr>
        </p:nvSpPr>
        <p:spPr>
          <a:xfrm>
            <a:off x="7964424" y="621792"/>
            <a:ext cx="4114800" cy="365125"/>
          </a:xfrm>
        </p:spPr>
        <p:txBody>
          <a:bodyPr anchor="ctr">
            <a:normAutofit/>
          </a:bodyPr>
          <a:lstStyle/>
          <a:p>
            <a:pPr>
              <a:spcAft>
                <a:spcPts val="600"/>
              </a:spcAft>
            </a:pPr>
            <a:r>
              <a:rPr lang="en-US"/>
              <a:t>Prediction Challenge 2</a:t>
            </a:r>
          </a:p>
        </p:txBody>
      </p:sp>
      <p:sp>
        <p:nvSpPr>
          <p:cNvPr id="6" name="Slide Number Placeholder 5">
            <a:extLst>
              <a:ext uri="{FF2B5EF4-FFF2-40B4-BE49-F238E27FC236}">
                <a16:creationId xmlns:a16="http://schemas.microsoft.com/office/drawing/2014/main" id="{E8BF0183-B048-DF56-BDC4-6448313FEEA5}"/>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D8DA9DAA-006C-4F4B-980E-E3DF019B24E2}" type="slidenum">
              <a:rPr lang="en-US" smtClean="0"/>
              <a:pPr>
                <a:spcAft>
                  <a:spcPts val="600"/>
                </a:spcAft>
              </a:pPr>
              <a:t>4</a:t>
            </a:fld>
            <a:endParaRPr lang="en-US"/>
          </a:p>
        </p:txBody>
      </p:sp>
    </p:spTree>
    <p:extLst>
      <p:ext uri="{BB962C8B-B14F-4D97-AF65-F5344CB8AC3E}">
        <p14:creationId xmlns:p14="http://schemas.microsoft.com/office/powerpoint/2010/main" val="36465817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93A2FA28-5D40-C04F-F8E6-25980A1B4DEE}"/>
              </a:ext>
            </a:extLst>
          </p:cNvPr>
          <p:cNvPicPr>
            <a:picLocks noGrp="1" noChangeAspect="1"/>
          </p:cNvPicPr>
          <p:nvPr>
            <p:ph type="pic" sz="quarter" idx="13"/>
          </p:nvPr>
        </p:nvPicPr>
        <p:blipFill rotWithShape="1">
          <a:blip r:embed="rId2"/>
          <a:srcRect l="48890" r="1111" b="1"/>
          <a:stretch/>
        </p:blipFill>
        <p:spPr>
          <a:xfrm>
            <a:off x="7451965" y="1665520"/>
            <a:ext cx="4266960" cy="4266968"/>
          </a:xfrm>
          <a:prstGeom prst="rect">
            <a:avLst/>
          </a:prstGeom>
          <a:noFill/>
        </p:spPr>
      </p:pic>
      <p:sp>
        <p:nvSpPr>
          <p:cNvPr id="3" name="Title 2">
            <a:extLst>
              <a:ext uri="{FF2B5EF4-FFF2-40B4-BE49-F238E27FC236}">
                <a16:creationId xmlns:a16="http://schemas.microsoft.com/office/drawing/2014/main" id="{33B320A4-A7E2-348C-18F0-95B1C515FFA9}"/>
              </a:ext>
            </a:extLst>
          </p:cNvPr>
          <p:cNvSpPr>
            <a:spLocks noGrp="1"/>
          </p:cNvSpPr>
          <p:nvPr>
            <p:ph type="title"/>
          </p:nvPr>
        </p:nvSpPr>
        <p:spPr>
          <a:xfrm>
            <a:off x="804672" y="1335024"/>
            <a:ext cx="6190488" cy="1179576"/>
          </a:xfrm>
        </p:spPr>
        <p:txBody>
          <a:bodyPr anchor="b">
            <a:normAutofit/>
          </a:bodyPr>
          <a:lstStyle/>
          <a:p>
            <a:r>
              <a:rPr lang="en-US" sz="4200"/>
              <a:t>COMBINING MODELS </a:t>
            </a:r>
          </a:p>
        </p:txBody>
      </p:sp>
      <p:sp>
        <p:nvSpPr>
          <p:cNvPr id="4" name="Content Placeholder 3">
            <a:extLst>
              <a:ext uri="{FF2B5EF4-FFF2-40B4-BE49-F238E27FC236}">
                <a16:creationId xmlns:a16="http://schemas.microsoft.com/office/drawing/2014/main" id="{B692BFA5-2054-D533-B200-170D11C25852}"/>
              </a:ext>
            </a:extLst>
          </p:cNvPr>
          <p:cNvSpPr>
            <a:spLocks noGrp="1"/>
          </p:cNvSpPr>
          <p:nvPr>
            <p:ph idx="1"/>
          </p:nvPr>
        </p:nvSpPr>
        <p:spPr>
          <a:xfrm>
            <a:off x="850392" y="2825496"/>
            <a:ext cx="6190488" cy="3346704"/>
          </a:xfrm>
        </p:spPr>
        <p:txBody>
          <a:bodyPr>
            <a:normAutofit/>
          </a:bodyPr>
          <a:lstStyle/>
          <a:p>
            <a:r>
              <a:rPr lang="en-US" dirty="0"/>
              <a:t>After experimenting with different models and making adjustments to suit specific situations, I combined them all like puzzle pieces. This approach involved not only using the main models but also creating smaller, specialized models for specific situations. It was like finding the right tools for each job. This mix-and-match strategy paid off, and I reached a level of accuracy in predicting salaries that I'm quite satisfied with.</a:t>
            </a:r>
          </a:p>
        </p:txBody>
      </p:sp>
      <p:sp>
        <p:nvSpPr>
          <p:cNvPr id="5" name="Footer Placeholder 4">
            <a:extLst>
              <a:ext uri="{FF2B5EF4-FFF2-40B4-BE49-F238E27FC236}">
                <a16:creationId xmlns:a16="http://schemas.microsoft.com/office/drawing/2014/main" id="{A82942A6-312C-AA7A-419F-A746B6DF6E01}"/>
              </a:ext>
            </a:extLst>
          </p:cNvPr>
          <p:cNvSpPr>
            <a:spLocks noGrp="1"/>
          </p:cNvSpPr>
          <p:nvPr>
            <p:ph type="ftr" sz="quarter" idx="11"/>
          </p:nvPr>
        </p:nvSpPr>
        <p:spPr>
          <a:xfrm>
            <a:off x="7964424" y="621792"/>
            <a:ext cx="4114800" cy="365125"/>
          </a:xfrm>
        </p:spPr>
        <p:txBody>
          <a:bodyPr anchor="ctr">
            <a:normAutofit/>
          </a:bodyPr>
          <a:lstStyle/>
          <a:p>
            <a:pPr>
              <a:spcAft>
                <a:spcPts val="600"/>
              </a:spcAft>
            </a:pPr>
            <a:r>
              <a:rPr lang="en-US" dirty="0"/>
              <a:t>Prediction Challenge 2</a:t>
            </a:r>
          </a:p>
          <a:p>
            <a:pPr>
              <a:spcAft>
                <a:spcPts val="600"/>
              </a:spcAft>
            </a:pPr>
            <a:endParaRPr lang="en-US" dirty="0"/>
          </a:p>
        </p:txBody>
      </p:sp>
      <p:sp>
        <p:nvSpPr>
          <p:cNvPr id="6" name="Slide Number Placeholder 5">
            <a:extLst>
              <a:ext uri="{FF2B5EF4-FFF2-40B4-BE49-F238E27FC236}">
                <a16:creationId xmlns:a16="http://schemas.microsoft.com/office/drawing/2014/main" id="{360FE7D0-ECAE-2B46-6EC8-A4161D9B204C}"/>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D8DA9DAA-006C-4F4B-980E-E3DF019B24E2}" type="slidenum">
              <a:rPr lang="en-US" smtClean="0"/>
              <a:pPr>
                <a:spcAft>
                  <a:spcPts val="600"/>
                </a:spcAft>
              </a:pPr>
              <a:t>5</a:t>
            </a:fld>
            <a:endParaRPr lang="en-US"/>
          </a:p>
        </p:txBody>
      </p:sp>
    </p:spTree>
    <p:extLst>
      <p:ext uri="{BB962C8B-B14F-4D97-AF65-F5344CB8AC3E}">
        <p14:creationId xmlns:p14="http://schemas.microsoft.com/office/powerpoint/2010/main" val="28212664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F777B66-94CB-491C-AC6B-BDAC98E21D57}"/>
              </a:ext>
            </a:extLst>
          </p:cNvPr>
          <p:cNvSpPr>
            <a:spLocks noGrp="1"/>
          </p:cNvSpPr>
          <p:nvPr>
            <p:ph type="title"/>
          </p:nvPr>
        </p:nvSpPr>
        <p:spPr/>
        <p:txBody>
          <a:bodyPr/>
          <a:lstStyle/>
          <a:p>
            <a:r>
              <a:rPr lang="en-US" dirty="0"/>
              <a:t>Thank you</a:t>
            </a:r>
          </a:p>
        </p:txBody>
      </p:sp>
      <p:sp>
        <p:nvSpPr>
          <p:cNvPr id="23" name="Footer Placeholder 22">
            <a:extLst>
              <a:ext uri="{FF2B5EF4-FFF2-40B4-BE49-F238E27FC236}">
                <a16:creationId xmlns:a16="http://schemas.microsoft.com/office/drawing/2014/main" id="{DE8D546E-0F46-4CC0-B2B1-8B2430D00C0C}"/>
              </a:ext>
            </a:extLst>
          </p:cNvPr>
          <p:cNvSpPr>
            <a:spLocks noGrp="1"/>
          </p:cNvSpPr>
          <p:nvPr>
            <p:ph type="ftr" sz="quarter" idx="11"/>
          </p:nvPr>
        </p:nvSpPr>
        <p:spPr/>
        <p:txBody>
          <a:bodyPr/>
          <a:lstStyle/>
          <a:p>
            <a:r>
              <a:rPr lang="en-US" dirty="0"/>
              <a:t>Prediction Challenge 2 </a:t>
            </a:r>
          </a:p>
          <a:p>
            <a:endParaRPr lang="en-US" dirty="0"/>
          </a:p>
        </p:txBody>
      </p:sp>
      <p:pic>
        <p:nvPicPr>
          <p:cNvPr id="9" name="Picture Placeholder 8" descr="mountains at sunset">
            <a:extLst>
              <a:ext uri="{FF2B5EF4-FFF2-40B4-BE49-F238E27FC236}">
                <a16:creationId xmlns:a16="http://schemas.microsoft.com/office/drawing/2014/main" id="{C82DA925-978C-48A9-98AD-0653B7A3D2D9}"/>
              </a:ext>
            </a:extLst>
          </p:cNvPr>
          <p:cNvPicPr>
            <a:picLocks noGrp="1" noChangeAspect="1"/>
          </p:cNvPicPr>
          <p:nvPr>
            <p:ph type="pic" sz="quarter" idx="14"/>
          </p:nvPr>
        </p:nvPicPr>
        <p:blipFill rotWithShape="1">
          <a:blip r:embed="rId2"/>
          <a:srcRect t="41" b="41"/>
          <a:stretch/>
        </p:blipFill>
        <p:spPr/>
      </p:pic>
      <p:pic>
        <p:nvPicPr>
          <p:cNvPr id="11" name="Picture Placeholder 10" descr="mountains at sunset">
            <a:extLst>
              <a:ext uri="{FF2B5EF4-FFF2-40B4-BE49-F238E27FC236}">
                <a16:creationId xmlns:a16="http://schemas.microsoft.com/office/drawing/2014/main" id="{E63B7C3F-04A4-43F6-881D-FA11061CBAFA}"/>
              </a:ext>
            </a:extLst>
          </p:cNvPr>
          <p:cNvPicPr>
            <a:picLocks noGrp="1" noChangeAspect="1"/>
          </p:cNvPicPr>
          <p:nvPr>
            <p:ph type="pic" sz="quarter" idx="15"/>
          </p:nvPr>
        </p:nvPicPr>
        <p:blipFill rotWithShape="1">
          <a:blip r:embed="rId3"/>
          <a:srcRect t="347" b="347"/>
          <a:stretch/>
        </p:blipFill>
        <p:spPr/>
      </p:pic>
      <p:pic>
        <p:nvPicPr>
          <p:cNvPr id="15" name="Picture Placeholder 14" descr="mountains under near dusk sky">
            <a:extLst>
              <a:ext uri="{FF2B5EF4-FFF2-40B4-BE49-F238E27FC236}">
                <a16:creationId xmlns:a16="http://schemas.microsoft.com/office/drawing/2014/main" id="{3D15FDC1-74B5-4FD8-BD17-0E2502C411A6}"/>
              </a:ext>
            </a:extLst>
          </p:cNvPr>
          <p:cNvPicPr>
            <a:picLocks noGrp="1" noChangeAspect="1"/>
          </p:cNvPicPr>
          <p:nvPr>
            <p:ph type="pic" sz="quarter" idx="17"/>
          </p:nvPr>
        </p:nvPicPr>
        <p:blipFill rotWithShape="1">
          <a:blip r:embed="rId4"/>
          <a:srcRect l="16" r="16"/>
          <a:stretch/>
        </p:blipFill>
        <p:spPr/>
      </p:pic>
      <p:sp>
        <p:nvSpPr>
          <p:cNvPr id="7" name="Text Placeholder 6">
            <a:extLst>
              <a:ext uri="{FF2B5EF4-FFF2-40B4-BE49-F238E27FC236}">
                <a16:creationId xmlns:a16="http://schemas.microsoft.com/office/drawing/2014/main" id="{42AF1107-8D35-4E35-93C7-D3640946F742}"/>
              </a:ext>
            </a:extLst>
          </p:cNvPr>
          <p:cNvSpPr>
            <a:spLocks noGrp="1"/>
          </p:cNvSpPr>
          <p:nvPr>
            <p:ph type="body" sz="quarter" idx="13"/>
          </p:nvPr>
        </p:nvSpPr>
        <p:spPr/>
        <p:txBody>
          <a:bodyPr/>
          <a:lstStyle/>
          <a:p>
            <a:r>
              <a:rPr lang="en-US" dirty="0"/>
              <a:t>Abdullah Qayyum</a:t>
            </a:r>
          </a:p>
        </p:txBody>
      </p:sp>
      <p:pic>
        <p:nvPicPr>
          <p:cNvPr id="13" name="Picture Placeholder 12" descr="mountains under the night sky just before dawn">
            <a:extLst>
              <a:ext uri="{FF2B5EF4-FFF2-40B4-BE49-F238E27FC236}">
                <a16:creationId xmlns:a16="http://schemas.microsoft.com/office/drawing/2014/main" id="{E02C4914-F076-4415-9C5D-A9BDB6CC6110}"/>
              </a:ext>
            </a:extLst>
          </p:cNvPr>
          <p:cNvPicPr>
            <a:picLocks noGrp="1" noChangeAspect="1"/>
          </p:cNvPicPr>
          <p:nvPr>
            <p:ph type="pic" sz="quarter" idx="16"/>
          </p:nvPr>
        </p:nvPicPr>
        <p:blipFill rotWithShape="1">
          <a:blip r:embed="rId5"/>
          <a:srcRect t="108" b="108"/>
          <a:stretch/>
        </p:blipFill>
        <p:spPr/>
      </p:pic>
      <p:sp>
        <p:nvSpPr>
          <p:cNvPr id="24" name="Slide Number Placeholder 23">
            <a:extLst>
              <a:ext uri="{FF2B5EF4-FFF2-40B4-BE49-F238E27FC236}">
                <a16:creationId xmlns:a16="http://schemas.microsoft.com/office/drawing/2014/main" id="{5D838446-B95D-4AB7-B8CA-D5804BB79A11}"/>
              </a:ext>
            </a:extLst>
          </p:cNvPr>
          <p:cNvSpPr>
            <a:spLocks noGrp="1"/>
          </p:cNvSpPr>
          <p:nvPr>
            <p:ph type="sldNum" sz="quarter" idx="12"/>
          </p:nvPr>
        </p:nvSpPr>
        <p:spPr/>
        <p:txBody>
          <a:bodyPr/>
          <a:lstStyle/>
          <a:p>
            <a:fld id="{D8DA9DAA-006C-4F4B-980E-E3DF019B24E2}" type="slidenum">
              <a:rPr lang="en-US" smtClean="0"/>
              <a:pPr/>
              <a:t>6</a:t>
            </a:fld>
            <a:endParaRPr lang="en-US" dirty="0"/>
          </a:p>
        </p:txBody>
      </p:sp>
    </p:spTree>
    <p:extLst>
      <p:ext uri="{BB962C8B-B14F-4D97-AF65-F5344CB8AC3E}">
        <p14:creationId xmlns:p14="http://schemas.microsoft.com/office/powerpoint/2010/main" val="927313156"/>
      </p:ext>
    </p:extLst>
  </p:cSld>
  <p:clrMapOvr>
    <a:masterClrMapping/>
  </p:clrMapOvr>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alaxy presentation" id="{D860ABA3-507A-4DC6-8D34-B6D2FE41A3BA}" vid="{BBA8DB39-4D39-4790-8D8A-7FB22E96343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_ip_UnifiedCompliancePolicyUIAction xmlns="http://schemas.microsoft.com/sharepoint/v3" xsi:nil="true"/>
    <Image xmlns="71af3243-3dd4-4a8d-8c0d-dd76da1f02a5">
      <Url xsi:nil="true"/>
      <Description xsi:nil="true"/>
    </Image>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9D08CD0-82A3-4566-9B63-BB91B2D89764}">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F979E8A1-055A-4751-97E9-E6B1F9E21214}">
  <ds:schemaRefs>
    <ds:schemaRef ds:uri="http://schemas.microsoft.com/sharepoint/v3/contenttype/forms"/>
  </ds:schemaRefs>
</ds:datastoreItem>
</file>

<file path=customXml/itemProps3.xml><?xml version="1.0" encoding="utf-8"?>
<ds:datastoreItem xmlns:ds="http://schemas.openxmlformats.org/officeDocument/2006/customXml" ds:itemID="{64958658-F0F0-4C75-A3B7-276A0C8E9F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{3297EC3F-3696-459D-92BF-70EDE233077D}tf89338750_win32</Template>
  <TotalTime>1464</TotalTime>
  <Words>495</Words>
  <Application>Microsoft Office PowerPoint</Application>
  <PresentationFormat>Widescreen</PresentationFormat>
  <Paragraphs>24</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Univers</vt:lpstr>
      <vt:lpstr>GradientUnivers</vt:lpstr>
      <vt:lpstr>Prediction Challenge 2 </vt:lpstr>
      <vt:lpstr>EXPLORING THE DATA</vt:lpstr>
      <vt:lpstr>SPILLTING THE DATA INTO SUBSETS</vt:lpstr>
      <vt:lpstr>MODEL REFINEMENT AND SUBSET ANALYSIS</vt:lpstr>
      <vt:lpstr>COMBINING MODELS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Prediction Challenge 2 </dc:title>
  <dc:creator>Abdullah Qayyum</dc:creator>
  <cp:lastModifiedBy>Abdullah Qayyum</cp:lastModifiedBy>
  <cp:revision>1</cp:revision>
  <dcterms:created xsi:type="dcterms:W3CDTF">2023-12-11T03:08:12Z</dcterms:created>
  <dcterms:modified xsi:type="dcterms:W3CDTF">2023-12-12T03:32:56Z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